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3" r:id="rId18"/>
    <p:sldId id="291" r:id="rId19"/>
    <p:sldId id="292" r:id="rId20"/>
    <p:sldId id="274" r:id="rId21"/>
    <p:sldId id="275" r:id="rId22"/>
    <p:sldId id="276" r:id="rId23"/>
    <p:sldId id="277" r:id="rId24"/>
    <p:sldId id="290" r:id="rId25"/>
    <p:sldId id="293" r:id="rId26"/>
    <p:sldId id="278" r:id="rId27"/>
    <p:sldId id="280" r:id="rId28"/>
    <p:sldId id="281" r:id="rId29"/>
    <p:sldId id="282" r:id="rId30"/>
    <p:sldId id="279" r:id="rId31"/>
    <p:sldId id="283" r:id="rId32"/>
    <p:sldId id="284" r:id="rId33"/>
    <p:sldId id="311" r:id="rId34"/>
    <p:sldId id="286" r:id="rId35"/>
    <p:sldId id="285" r:id="rId36"/>
    <p:sldId id="302" r:id="rId37"/>
    <p:sldId id="287" r:id="rId38"/>
    <p:sldId id="288" r:id="rId39"/>
    <p:sldId id="289" r:id="rId40"/>
    <p:sldId id="270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5C4A-214F-4B63-A8A2-061C6DB87087}" type="datetimeFigureOut">
              <a:rPr lang="ru-RU" smtClean="0"/>
              <a:t>03.07.2021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91743-FAD8-4825-A84D-9754118EC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75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91743-FAD8-4825-A84D-9754118EC3B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96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91743-FAD8-4825-A84D-9754118EC3B7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814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7EC6-B6B5-44B5-A12B-BA52D4C07B92}" type="datetime1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163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D7CC-3A5C-41FC-9838-43ED4E0DC94F}" type="datetime1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26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E0F0-A01C-4568-984C-F8A3B5CED100}" type="datetime1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353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9438-1E3B-474C-A171-1C5A967E85FF}" type="datetime1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31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7E5FF-7BFF-4BC1-B156-FD47183AD33B}" type="datetime1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97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F352-368C-43DF-A0EA-B0E1493E13D4}" type="datetime1">
              <a:rPr lang="ru-RU" smtClean="0"/>
              <a:t>03.07.2021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57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4025D-491F-4B07-B303-B01F7E7924CA}" type="datetime1">
              <a:rPr lang="ru-RU" smtClean="0"/>
              <a:t>03.07.2021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46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376C-1EF1-4D9B-ACF2-0ECC2F128D17}" type="datetime1">
              <a:rPr lang="ru-RU" smtClean="0"/>
              <a:t>03.07.2021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89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079A-2EE6-4241-AFC9-D04B22E703D7}" type="datetime1">
              <a:rPr lang="ru-RU" smtClean="0"/>
              <a:t>03.07.2021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27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2B27B-9513-413C-9B41-13C4C4DC0544}" type="datetime1">
              <a:rPr lang="ru-RU" smtClean="0"/>
              <a:t>03.07.2021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12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250FC-D4BA-4326-8D5F-B2DD0212161A}" type="datetime1">
              <a:rPr lang="ru-RU" smtClean="0"/>
              <a:t>03.07.2021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76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4FFDB-B067-4BD9-AC1B-330D179409EF}" type="datetime1">
              <a:rPr lang="ru-RU" smtClean="0"/>
              <a:t>03.07.2021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8A952-B299-4C1C-AAA6-6FBC94927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80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w5PKV9Rj3o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IevCFZixI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0t-OCG79-U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youtube.com/watch?v=CoLQF3cfxv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Нейронаука</a:t>
            </a:r>
            <a:r>
              <a:rPr lang="ru-RU" dirty="0" smtClean="0"/>
              <a:t> и </a:t>
            </a:r>
            <a:r>
              <a:rPr lang="ru-RU" dirty="0" err="1" smtClean="0"/>
              <a:t>нейросети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54312"/>
          </a:xfrm>
        </p:spPr>
        <p:txBody>
          <a:bodyPr>
            <a:normAutofit/>
          </a:bodyPr>
          <a:lstStyle/>
          <a:p>
            <a:r>
              <a:rPr lang="ru-RU" dirty="0" smtClean="0"/>
              <a:t>Кусочно</a:t>
            </a:r>
            <a:r>
              <a:rPr lang="ru-RU" dirty="0"/>
              <a:t>-</a:t>
            </a:r>
            <a:r>
              <a:rPr lang="ru-RU" dirty="0" smtClean="0"/>
              <a:t>непрерывное введение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/>
              <a:t>2021</a:t>
            </a:r>
          </a:p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37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Распространение потенциала </a:t>
            </a:r>
            <a:r>
              <a:rPr lang="ru-RU" dirty="0" err="1" smtClean="0"/>
              <a:t>дейсвия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57202"/>
            <a:ext cx="632753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Миелин покрывает аксон нейрона </a:t>
            </a:r>
            <a:r>
              <a:rPr lang="ru-RU" dirty="0" err="1" smtClean="0"/>
              <a:t>кусочно</a:t>
            </a:r>
            <a:r>
              <a:rPr lang="ru-RU" dirty="0" smtClean="0"/>
              <a:t> (кроме перехватов </a:t>
            </a:r>
            <a:r>
              <a:rPr lang="ru-RU" dirty="0" err="1" smtClean="0"/>
              <a:t>Ранвье</a:t>
            </a:r>
            <a:r>
              <a:rPr lang="ru-RU" dirty="0" smtClean="0"/>
              <a:t>). За покрытие отвечают </a:t>
            </a:r>
            <a:r>
              <a:rPr lang="ru-RU" dirty="0" err="1" smtClean="0"/>
              <a:t>олигодендроциды</a:t>
            </a:r>
            <a:r>
              <a:rPr lang="ru-RU" dirty="0" smtClean="0"/>
              <a:t> (связывают до 30 нейронов).</a:t>
            </a:r>
          </a:p>
          <a:p>
            <a:pPr marL="0" indent="0">
              <a:buNone/>
            </a:pPr>
            <a:r>
              <a:rPr lang="ru-RU" dirty="0" smtClean="0"/>
              <a:t>Перехваты </a:t>
            </a:r>
            <a:r>
              <a:rPr lang="ru-RU" dirty="0" err="1" smtClean="0"/>
              <a:t>Ранвье</a:t>
            </a:r>
            <a:r>
              <a:rPr lang="ru-RU" dirty="0" smtClean="0"/>
              <a:t> состоят из чувствительных ионных каналов, которые позволяют передавать сигнал вдоль нейрона с меньшими потерями (</a:t>
            </a:r>
            <a:r>
              <a:rPr lang="ru-RU" dirty="0" err="1" smtClean="0"/>
              <a:t>сальдаторное</a:t>
            </a:r>
            <a:r>
              <a:rPr lang="ru-RU" dirty="0" smtClean="0"/>
              <a:t> (т.е. скачкообразное) проведение.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766" y="1563681"/>
            <a:ext cx="4051788" cy="44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7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Сальдаторное</a:t>
            </a:r>
            <a:r>
              <a:rPr lang="ru-RU" dirty="0" smtClean="0"/>
              <a:t> (т.е. скачкообразное) проведение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11</a:t>
            </a:fld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Достижение потенциала действия конца аксона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5185" y="1409483"/>
            <a:ext cx="4097050" cy="512942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4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Синапс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Синапс – соединение между двумя нейронами</a:t>
            </a:r>
          </a:p>
          <a:p>
            <a:r>
              <a:rPr lang="ru-RU" dirty="0" smtClean="0"/>
              <a:t>Электрические синапсы используют щелевые контакты</a:t>
            </a:r>
          </a:p>
          <a:p>
            <a:r>
              <a:rPr lang="ru-RU" dirty="0" smtClean="0"/>
              <a:t>Химические синапсы используют </a:t>
            </a:r>
            <a:r>
              <a:rPr lang="ru-RU" dirty="0" err="1" smtClean="0"/>
              <a:t>нейротрансметтеры</a:t>
            </a:r>
            <a:endParaRPr lang="ru-RU" dirty="0" smtClean="0"/>
          </a:p>
          <a:p>
            <a:r>
              <a:rPr lang="ru-RU" dirty="0" smtClean="0"/>
              <a:t>Синапсы могут увеличивать (</a:t>
            </a:r>
            <a:r>
              <a:rPr lang="ru-RU" dirty="0" err="1" smtClean="0"/>
              <a:t>возбужбающие</a:t>
            </a:r>
            <a:r>
              <a:rPr lang="ru-RU" dirty="0" smtClean="0"/>
              <a:t>) или уменьшать (тормозные) потенциал мембраны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79" y="4113169"/>
            <a:ext cx="5629641" cy="260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1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9" y="0"/>
            <a:ext cx="9275884" cy="68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Возбуждающий синапс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169269" cy="4351338"/>
          </a:xfrm>
        </p:spPr>
        <p:txBody>
          <a:bodyPr/>
          <a:lstStyle/>
          <a:p>
            <a:r>
              <a:rPr lang="ru-RU" dirty="0" smtClean="0"/>
              <a:t>Приход пика</a:t>
            </a:r>
          </a:p>
          <a:p>
            <a:r>
              <a:rPr lang="ru-RU" dirty="0" smtClean="0"/>
              <a:t>Выпуск </a:t>
            </a:r>
            <a:r>
              <a:rPr lang="ru-RU" dirty="0" err="1" smtClean="0"/>
              <a:t>нейротрансмиттера</a:t>
            </a:r>
            <a:r>
              <a:rPr lang="ru-RU" dirty="0" smtClean="0"/>
              <a:t> </a:t>
            </a:r>
          </a:p>
          <a:p>
            <a:r>
              <a:rPr lang="ru-RU" dirty="0" err="1" smtClean="0"/>
              <a:t>Нейротрансмитер</a:t>
            </a:r>
            <a:r>
              <a:rPr lang="ru-RU" dirty="0" smtClean="0"/>
              <a:t> взаимодействует с рецепторами ионных каналов</a:t>
            </a:r>
          </a:p>
          <a:p>
            <a:r>
              <a:rPr lang="ru-RU" dirty="0" smtClean="0"/>
              <a:t>Открытие ионных каналов</a:t>
            </a:r>
          </a:p>
          <a:p>
            <a:r>
              <a:rPr lang="ru-RU" dirty="0" smtClean="0"/>
              <a:t>Проход натрия через каналы в нейрон</a:t>
            </a:r>
          </a:p>
          <a:p>
            <a:r>
              <a:rPr lang="ru-RU" dirty="0" smtClean="0"/>
              <a:t>Деполяризация мембраны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823" y="1468314"/>
            <a:ext cx="3702104" cy="40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Нейронные сети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Основной базовый элемент – нейрон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Математическая операция – взвешенное сложение входов с последующим применением нелинейной функции активации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59" y="3824211"/>
            <a:ext cx="3971496" cy="253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Комбинация нескольких слоёв параллельных нейронов даёт нейронную сеть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82" y="2862416"/>
            <a:ext cx="6328264" cy="33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Кодирование информации в нейронных сетях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Информация в сетях кодируется нормализованным значением </a:t>
            </a:r>
            <a:r>
              <a:rPr lang="en-US" dirty="0" smtClean="0"/>
              <a:t>y</a:t>
            </a:r>
            <a:r>
              <a:rPr lang="ru-RU" dirty="0"/>
              <a:t> </a:t>
            </a:r>
            <a:r>
              <a:rPr lang="ru-RU" dirty="0" smtClean="0"/>
              <a:t>(от </a:t>
            </a:r>
            <a:r>
              <a:rPr lang="en-US" smtClean="0"/>
              <a:t>0</a:t>
            </a:r>
            <a:r>
              <a:rPr lang="ru-RU" smtClean="0"/>
              <a:t> </a:t>
            </a:r>
            <a:r>
              <a:rPr lang="ru-RU" dirty="0" smtClean="0"/>
              <a:t>до 1)</a:t>
            </a:r>
            <a:r>
              <a:rPr lang="en-US" dirty="0" smtClean="0"/>
              <a:t>. </a:t>
            </a:r>
            <a:r>
              <a:rPr lang="ru-RU" dirty="0" smtClean="0"/>
              <a:t>Веса, как правило, тоже нормализованы.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59" y="3824211"/>
            <a:ext cx="3971496" cy="253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5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Функционирование  нейронных сетей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Нейронные сети выполняют вычисления синхронно (каждый слой вычисляется только после получения значений всех своих входов).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66" y="3429947"/>
            <a:ext cx="6328264" cy="33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Базовые элементы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27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активация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19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Нелинейная функция (иначе сможем вычислять только линейные функции, ибо любая линейная комбинация линейных функций – линейная функция).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Простейший вариант – пороговая функция!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Полученный нейрон напоминает реальный  </a:t>
            </a:r>
          </a:p>
          <a:p>
            <a:pPr marL="0" indent="0">
              <a:buNone/>
            </a:pPr>
            <a:r>
              <a:rPr lang="ru-RU" dirty="0" smtClean="0"/>
              <a:t>(необходимо накопление определённых входов</a:t>
            </a:r>
          </a:p>
          <a:p>
            <a:pPr marL="0" indent="0">
              <a:buNone/>
            </a:pPr>
            <a:r>
              <a:rPr lang="ru-RU" dirty="0"/>
              <a:t>д</a:t>
            </a:r>
            <a:r>
              <a:rPr lang="ru-RU" dirty="0" smtClean="0"/>
              <a:t>ля срабатывания)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… но не используется. Почему – далее.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987" y="2943223"/>
            <a:ext cx="4311653" cy="32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Восприятие зрительной информации и кодирование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Эксперимент – обездвиженное животное, в мозг которого вживлён электрод в </a:t>
            </a:r>
            <a:r>
              <a:rPr lang="en-US" dirty="0" smtClean="0"/>
              <a:t>V1 (visual primary cortex</a:t>
            </a:r>
            <a:r>
              <a:rPr lang="ru-RU" dirty="0" smtClean="0"/>
              <a:t>, затылочный отдел мозга, отвечающий за обработку визуальной информации</a:t>
            </a:r>
            <a:r>
              <a:rPr lang="en-US" dirty="0" smtClean="0"/>
              <a:t>)</a:t>
            </a:r>
            <a:r>
              <a:rPr lang="ru-RU" dirty="0" smtClean="0"/>
              <a:t>, измеряющий напряжение</a:t>
            </a:r>
            <a:r>
              <a:rPr lang="en-US" dirty="0" smtClean="0"/>
              <a:t>; </a:t>
            </a:r>
            <a:r>
              <a:rPr lang="ru-RU" dirty="0" smtClean="0"/>
              <a:t>палочка света, которая перемещается по экрану, на которое смотрит животное. Фиксируются зоны, при изменении освещенности которых изменяется напряжение.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545" y="4210645"/>
            <a:ext cx="5478341" cy="26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Видео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https://</a:t>
            </a:r>
            <a:r>
              <a:rPr lang="ru-RU" dirty="0" smtClean="0">
                <a:hlinkClick r:id="rId2"/>
              </a:rPr>
              <a:t>www.youtube.com/watch?v=Cw5PKV9Rj3o</a:t>
            </a:r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46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23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681162"/>
            <a:ext cx="101250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Кодирование нейрона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Информация при передачи между нейронами кодируется только частотно (не кодируется </a:t>
            </a:r>
            <a:r>
              <a:rPr lang="ru-RU" dirty="0" err="1" smtClean="0"/>
              <a:t>амплитудно</a:t>
            </a:r>
            <a:r>
              <a:rPr lang="ru-RU" dirty="0" smtClean="0"/>
              <a:t>). Т.е. имеет значение только частота пиков, но все пики равны по амплитуде.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24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824" y="3282950"/>
            <a:ext cx="47910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6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Функционирование системы нейронов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5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Система нейронов функционирует </a:t>
            </a:r>
            <a:r>
              <a:rPr lang="ru-RU" dirty="0" err="1" smtClean="0"/>
              <a:t>асихронно</a:t>
            </a:r>
            <a:r>
              <a:rPr lang="ru-RU" dirty="0" smtClean="0"/>
              <a:t> (т.е. в любой момент может принимать или не принимать сигналы от одного или многих нейронов). Срабатывание нейрона также может происходить в произвольный момент</a:t>
            </a:r>
          </a:p>
          <a:p>
            <a:pPr marL="0" indent="0">
              <a:buNone/>
            </a:pPr>
            <a:r>
              <a:rPr lang="ru-RU" dirty="0" smtClean="0"/>
              <a:t>Аналогия – воздушный шарик с дырочкой. Надувая шарик недостаточно быстро – воздух будет выходить из шарика и он не лопнет. Но если надумать его вдувая воздух часто то рано или поздно он всё равно взорвётся (создаст потенциал действия).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5" y="4509618"/>
            <a:ext cx="3146336" cy="23483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49" y="4580793"/>
            <a:ext cx="2973576" cy="22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9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Рецептивное поле </a:t>
            </a:r>
            <a:r>
              <a:rPr lang="en-US" dirty="0" smtClean="0"/>
              <a:t>V1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РП - особый стимул (входной сигнал нейрона) генерирующий сильный ответ, или участок с рецепторами, которые при воздействии определённого стимула приводят к возбуждению.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/>
              <a:t>V1 </a:t>
            </a:r>
            <a:r>
              <a:rPr lang="ru-RU" dirty="0" smtClean="0"/>
              <a:t>содержит нейроны или группы нейронов, отвечающих за ориентированные рецептивные поля следующего вида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26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47" y="4614862"/>
            <a:ext cx="92773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Рецептивное поле сетчатки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825625"/>
            <a:ext cx="9133742" cy="46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7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Видео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www.youtube.com/watch?v=jIevCFZixIg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Рецептивное поле сетчатки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091" y="1825625"/>
            <a:ext cx="8225817" cy="435133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6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Нейронная доктрина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Нейрон – фундаментальный структурный объект мозга</a:t>
            </a:r>
          </a:p>
          <a:p>
            <a:r>
              <a:rPr lang="ru-RU" dirty="0" smtClean="0"/>
              <a:t>Нейроны – дискретные клетки</a:t>
            </a:r>
          </a:p>
          <a:p>
            <a:r>
              <a:rPr lang="ru-RU" dirty="0" smtClean="0"/>
              <a:t>Информация передаётся от дендритов к аксону через тело клетки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6" y="3346068"/>
            <a:ext cx="7122555" cy="335366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7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LGN (</a:t>
            </a:r>
            <a:r>
              <a:rPr lang="ru-RU" dirty="0"/>
              <a:t>Латеральное коленчатое </a:t>
            </a:r>
            <a:r>
              <a:rPr lang="ru-RU" dirty="0" smtClean="0"/>
              <a:t>тело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769"/>
            <a:ext cx="8136970" cy="43068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970" y="2631197"/>
            <a:ext cx="4030962" cy="24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5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рецептивных полей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24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Почему рецептивные поля имеют следующие формы?</a:t>
                </a: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Гипотеза эффективного кодирования. Цель – различимость изображений. Имея изображение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ru-RU" dirty="0" smtClean="0"/>
                  <a:t> мы можем «</a:t>
                </a:r>
                <a:r>
                  <a:rPr lang="ru-RU" dirty="0" err="1" smtClean="0"/>
                  <a:t>реконстуировать</a:t>
                </a:r>
                <a:r>
                  <a:rPr lang="ru-RU" dirty="0" smtClean="0"/>
                  <a:t>» (воспринять)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/>
                  <a:t> используя поля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/>
                  <a:t> и их сигналы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Основная идея – минимизация в ошибок между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ru-RU" dirty="0" smtClean="0"/>
                  <a:t> 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2400" cy="4351338"/>
              </a:xfrm>
              <a:blipFill>
                <a:blip r:embed="rId2"/>
                <a:stretch>
                  <a:fillRect l="-1647" t="-30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31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644402"/>
            <a:ext cx="28765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8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рецептивных полей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3216" y="1454821"/>
            <a:ext cx="6915149" cy="250953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32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426" y="3873070"/>
            <a:ext cx="7204727" cy="2574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/>
              <p:cNvSpPr txBox="1">
                <a:spLocks/>
              </p:cNvSpPr>
              <p:nvPr/>
            </p:nvSpPr>
            <p:spPr>
              <a:xfrm>
                <a:off x="838200" y="1825625"/>
                <a:ext cx="409501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dirty="0" smtClean="0"/>
                  <a:t>Моделирование. Выбираем случайные значения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/>
                  <a:t>, реализуем алгоритм эффективного кодирования для минимизации ошибки. Смотрим на полученные рецептивные поля.</a:t>
                </a:r>
                <a:endParaRPr lang="ru-RU" dirty="0"/>
              </a:p>
            </p:txBody>
          </p:sp>
        </mc:Choice>
        <mc:Fallback xmlns="">
          <p:sp>
            <p:nvSpPr>
              <p:cNvPr id="7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4095016" cy="4351338"/>
              </a:xfrm>
              <a:prstGeom prst="rect">
                <a:avLst/>
              </a:prstGeom>
              <a:blipFill>
                <a:blip r:embed="rId4"/>
                <a:stretch>
                  <a:fillRect l="-3130" t="-2241" r="-26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10663"/>
            <a:ext cx="5084152" cy="6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Распознавание границ </a:t>
            </a:r>
            <a:r>
              <a:rPr lang="ru-RU" dirty="0" smtClean="0"/>
              <a:t>изображения</a:t>
            </a:r>
            <a:r>
              <a:rPr lang="en-US" dirty="0" smtClean="0"/>
              <a:t> </a:t>
            </a:r>
            <a:r>
              <a:rPr lang="ru-RU" dirty="0" smtClean="0"/>
              <a:t>сетчаткой (аппроксимация</a:t>
            </a:r>
            <a:r>
              <a:rPr lang="ru-RU" dirty="0"/>
              <a:t>)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28" y="1825625"/>
            <a:ext cx="5820144" cy="435133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57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Свёрточные</a:t>
            </a:r>
            <a:r>
              <a:rPr lang="ru-RU" dirty="0" smtClean="0"/>
              <a:t>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136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Задача – классификация изображений.</a:t>
            </a:r>
          </a:p>
          <a:p>
            <a:pPr marL="0" indent="0">
              <a:buNone/>
            </a:pPr>
            <a:r>
              <a:rPr lang="ru-RU" dirty="0" smtClean="0"/>
              <a:t>Подход «</a:t>
            </a:r>
            <a:r>
              <a:rPr lang="ru-RU" dirty="0" err="1" smtClean="0"/>
              <a:t>влоб</a:t>
            </a:r>
            <a:r>
              <a:rPr lang="ru-RU" dirty="0" smtClean="0"/>
              <a:t>» - интерпретация изображения как массива байт, подача его в нейронную сеть.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Проблема – требуется большая нейронная сеть, долго обучать. Сети фактически необходимо «понять» идею картинок.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34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30" y="3190647"/>
            <a:ext cx="4774223" cy="25536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502" y="3568716"/>
            <a:ext cx="1721828" cy="1965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01028" y="4282808"/>
            <a:ext cx="186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Label=</a:t>
            </a:r>
            <a:r>
              <a:rPr lang="en-US" dirty="0" err="1" smtClean="0"/>
              <a:t>privacy_cat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215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Свёрточные</a:t>
            </a:r>
            <a:r>
              <a:rPr lang="ru-RU" dirty="0"/>
              <a:t>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идея – использование свёрток (фильтров).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Фильтр – матрица, которая </a:t>
            </a:r>
            <a:r>
              <a:rPr lang="ru-RU" dirty="0" err="1" smtClean="0"/>
              <a:t>покоординатно</a:t>
            </a:r>
            <a:r>
              <a:rPr lang="ru-RU" dirty="0" smtClean="0"/>
              <a:t> перемножается с входом фильтра, для получения выхода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35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2" y="3876672"/>
            <a:ext cx="1721828" cy="196596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686901" y="3876672"/>
            <a:ext cx="159728" cy="159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64" y="4215703"/>
            <a:ext cx="1151802" cy="1079817"/>
          </a:xfrm>
          <a:prstGeom prst="rect">
            <a:avLst/>
          </a:prstGeom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939831"/>
              </p:ext>
            </p:extLst>
          </p:nvPr>
        </p:nvGraphicFramePr>
        <p:xfrm>
          <a:off x="3493490" y="3876672"/>
          <a:ext cx="22833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662">
                  <a:extLst>
                    <a:ext uri="{9D8B030D-6E8A-4147-A177-3AD203B41FA5}">
                      <a16:colId xmlns:a16="http://schemas.microsoft.com/office/drawing/2014/main" val="318649691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4150204321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279499521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1432940004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1032123367"/>
                    </a:ext>
                  </a:extLst>
                </a:gridCol>
              </a:tblGrid>
              <a:tr h="343969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203087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517909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91525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71080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76613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974465"/>
              </p:ext>
            </p:extLst>
          </p:nvPr>
        </p:nvGraphicFramePr>
        <p:xfrm>
          <a:off x="6248413" y="3876672"/>
          <a:ext cx="22833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662">
                  <a:extLst>
                    <a:ext uri="{9D8B030D-6E8A-4147-A177-3AD203B41FA5}">
                      <a16:colId xmlns:a16="http://schemas.microsoft.com/office/drawing/2014/main" val="318649691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4150204321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279499521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1432940004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1032123367"/>
                    </a:ext>
                  </a:extLst>
                </a:gridCol>
              </a:tblGrid>
              <a:tr h="343969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203087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517909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191525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71080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7661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69829" y="4649079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829" y="4649079"/>
                <a:ext cx="282129" cy="276999"/>
              </a:xfrm>
              <a:prstGeom prst="rect">
                <a:avLst/>
              </a:prstGeom>
              <a:blipFill>
                <a:blip r:embed="rId4"/>
                <a:stretch>
                  <a:fillRect l="-28261" t="-2222" r="-26087" b="-2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Скругленная соединительная линия 12"/>
          <p:cNvCxnSpPr>
            <a:stCxn id="6" idx="3"/>
            <a:endCxn id="7" idx="0"/>
          </p:cNvCxnSpPr>
          <p:nvPr/>
        </p:nvCxnSpPr>
        <p:spPr>
          <a:xfrm>
            <a:off x="1846629" y="3956283"/>
            <a:ext cx="830636" cy="259420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7" idx="3"/>
          </p:cNvCxnSpPr>
          <p:nvPr/>
        </p:nvCxnSpPr>
        <p:spPr>
          <a:xfrm flipV="1">
            <a:off x="3253166" y="3876672"/>
            <a:ext cx="240324" cy="8789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7" idx="3"/>
          </p:cNvCxnSpPr>
          <p:nvPr/>
        </p:nvCxnSpPr>
        <p:spPr>
          <a:xfrm>
            <a:off x="3253166" y="4755612"/>
            <a:ext cx="240324" cy="9498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8610600" y="4755612"/>
            <a:ext cx="5070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556246"/>
              </p:ext>
            </p:extLst>
          </p:nvPr>
        </p:nvGraphicFramePr>
        <p:xfrm>
          <a:off x="9196500" y="3841211"/>
          <a:ext cx="22833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662">
                  <a:extLst>
                    <a:ext uri="{9D8B030D-6E8A-4147-A177-3AD203B41FA5}">
                      <a16:colId xmlns:a16="http://schemas.microsoft.com/office/drawing/2014/main" val="318649691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4150204321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279499521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1432940004"/>
                    </a:ext>
                  </a:extLst>
                </a:gridCol>
                <a:gridCol w="456662">
                  <a:extLst>
                    <a:ext uri="{9D8B030D-6E8A-4147-A177-3AD203B41FA5}">
                      <a16:colId xmlns:a16="http://schemas.microsoft.com/office/drawing/2014/main" val="1032123367"/>
                    </a:ext>
                  </a:extLst>
                </a:gridCol>
              </a:tblGrid>
              <a:tr h="34396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203087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517909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191525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71080"/>
                  </a:ext>
                </a:extLst>
              </a:tr>
              <a:tr h="343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ru-RU" dirty="0" smtClean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766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4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Видео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www.youtube.com/watch?v=f0t-OCG79-U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Свёрточные</a:t>
            </a:r>
            <a:r>
              <a:rPr lang="ru-RU" dirty="0"/>
              <a:t> нейронные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4946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Размер выхода </a:t>
                </a:r>
                <a:r>
                  <a:rPr lang="ru-RU" dirty="0" err="1" smtClean="0"/>
                  <a:t>фильра</a:t>
                </a:r>
                <a:r>
                  <a:rPr lang="ru-RU" dirty="0" smtClean="0"/>
                  <a:t> может отличаться от размера входа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Пример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en-US" dirty="0" smtClean="0"/>
                  <a:t>Max Pool filter:</a:t>
                </a:r>
                <a:r>
                  <a:rPr lang="ru-RU" dirty="0" smtClean="0"/>
                  <a:t>отображает вход размерности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в единичный выход, выбирая максимальный элемент среди всех координат входа.</a:t>
                </a:r>
                <a:r>
                  <a:rPr lang="en-US" dirty="0" smtClean="0"/>
                  <a:t> </a:t>
                </a:r>
                <a:r>
                  <a:rPr lang="ru-RU" dirty="0" smtClean="0"/>
                  <a:t>Фактически «уменьшает» разрешение в 2 раза, сохраняя контрастность.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49462" cy="4351338"/>
              </a:xfrm>
              <a:blipFill>
                <a:blip r:embed="rId2"/>
                <a:stretch>
                  <a:fillRect l="-2154" t="-2241" b="-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37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90688"/>
            <a:ext cx="5221166" cy="419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Свёрточные</a:t>
            </a:r>
            <a:r>
              <a:rPr lang="ru-RU" dirty="0"/>
              <a:t> нейронные сети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01" y="1482725"/>
            <a:ext cx="8129090" cy="435133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6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Свёрточные</a:t>
            </a:r>
            <a:r>
              <a:rPr lang="ru-RU" dirty="0" smtClean="0"/>
              <a:t> нейронные сети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55" y="1535863"/>
            <a:ext cx="8819090" cy="482048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7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нейрона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46" y="1286674"/>
            <a:ext cx="8399961" cy="489028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7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Память и обучение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Память в нейронах определяется связями между нейронами (и их «качеством», т.е. количеством и чувствительностью каналов или весами в случае нейронных сетей).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Обучение нейронной сети\мозга – процесс формирование нейронных связей (нахождение весов).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Аналог весов для нейронов – синапсы.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23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Синапсы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Теория пластичности </a:t>
            </a:r>
            <a:r>
              <a:rPr lang="ru-RU" dirty="0" err="1" smtClean="0"/>
              <a:t>Хебба</a:t>
            </a:r>
            <a:r>
              <a:rPr lang="ru-RU" dirty="0" smtClean="0"/>
              <a:t> – если нейрон </a:t>
            </a:r>
            <a:r>
              <a:rPr lang="en-US" dirty="0" smtClean="0"/>
              <a:t>A </a:t>
            </a:r>
            <a:r>
              <a:rPr lang="ru-RU" dirty="0" smtClean="0"/>
              <a:t>принимает участие в активации нейрона </a:t>
            </a:r>
            <a:r>
              <a:rPr lang="en-US" dirty="0" smtClean="0"/>
              <a:t>B</a:t>
            </a:r>
            <a:r>
              <a:rPr lang="ru-RU" dirty="0" smtClean="0"/>
              <a:t>, тогда синапсы между </a:t>
            </a:r>
            <a:r>
              <a:rPr lang="en-US" dirty="0" smtClean="0"/>
              <a:t>A </a:t>
            </a:r>
            <a:r>
              <a:rPr lang="ru-RU" dirty="0" smtClean="0"/>
              <a:t>и </a:t>
            </a:r>
            <a:r>
              <a:rPr lang="en-US" dirty="0" smtClean="0"/>
              <a:t>B </a:t>
            </a:r>
            <a:r>
              <a:rPr lang="ru-RU" dirty="0" smtClean="0"/>
              <a:t>усиливаются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41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592" y="3170120"/>
            <a:ext cx="3154368" cy="31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2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Долговременная </a:t>
            </a:r>
            <a:r>
              <a:rPr lang="ru-RU" dirty="0" err="1" smtClean="0"/>
              <a:t>потенциация</a:t>
            </a:r>
            <a:r>
              <a:rPr lang="ru-RU" dirty="0" smtClean="0"/>
              <a:t> (</a:t>
            </a:r>
            <a:r>
              <a:rPr lang="en-US" dirty="0" smtClean="0"/>
              <a:t>LTP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Усиление </a:t>
            </a:r>
            <a:r>
              <a:rPr lang="ru-RU" dirty="0" err="1" smtClean="0"/>
              <a:t>синаптических</a:t>
            </a:r>
            <a:r>
              <a:rPr lang="ru-RU" dirty="0" smtClean="0"/>
              <a:t> связей между нейронами, сохраняющееся в течении длительного времени (часы-дни) после воздействия на </a:t>
            </a:r>
            <a:r>
              <a:rPr lang="ru-RU" dirty="0" err="1" smtClean="0"/>
              <a:t>синаптический</a:t>
            </a:r>
            <a:r>
              <a:rPr lang="ru-RU" dirty="0" smtClean="0"/>
              <a:t> путь.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42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84" y="3537915"/>
            <a:ext cx="5203214" cy="272874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5609" y="6488668"/>
            <a:ext cx="490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Возбуждающий постсинаптический потенциал</a:t>
            </a:r>
          </a:p>
        </p:txBody>
      </p:sp>
    </p:spTree>
    <p:extLst>
      <p:ext uri="{BB962C8B-B14F-4D97-AF65-F5344CB8AC3E}">
        <p14:creationId xmlns:p14="http://schemas.microsoft.com/office/powerpoint/2010/main" val="15945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Долговременная депрессия</a:t>
            </a:r>
            <a:r>
              <a:rPr lang="en-US" dirty="0" smtClean="0"/>
              <a:t> (LTD)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trike="sngStrike" dirty="0" smtClean="0"/>
              <a:t>Написание диссертации на 42 кафедре</a:t>
            </a:r>
          </a:p>
          <a:p>
            <a:pPr marL="0" indent="0">
              <a:buNone/>
            </a:pPr>
            <a:r>
              <a:rPr lang="ru-RU" dirty="0" smtClean="0"/>
              <a:t>Ослабление </a:t>
            </a:r>
            <a:r>
              <a:rPr lang="ru-RU" dirty="0" err="1" smtClean="0"/>
              <a:t>синаптических</a:t>
            </a:r>
            <a:r>
              <a:rPr lang="ru-RU" dirty="0" smtClean="0"/>
              <a:t> связей </a:t>
            </a:r>
            <a:r>
              <a:rPr lang="ru-RU" dirty="0"/>
              <a:t>между нейронами, сохраняющееся в течении длительного времени (часы-дни) после воздействия на </a:t>
            </a:r>
            <a:r>
              <a:rPr lang="ru-RU" dirty="0" err="1"/>
              <a:t>синаптический</a:t>
            </a:r>
            <a:r>
              <a:rPr lang="ru-RU" dirty="0"/>
              <a:t> путь.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43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954" y="3978754"/>
            <a:ext cx="5052646" cy="25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Формирование </a:t>
            </a:r>
            <a:r>
              <a:rPr lang="ru-RU" dirty="0" err="1" smtClean="0"/>
              <a:t>потенчиации</a:t>
            </a:r>
            <a:r>
              <a:rPr lang="ru-RU" dirty="0" smtClean="0"/>
              <a:t> и депрессии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LTP </a:t>
            </a:r>
            <a:r>
              <a:rPr lang="ru-RU" dirty="0" smtClean="0"/>
              <a:t>и</a:t>
            </a:r>
            <a:r>
              <a:rPr lang="en-US" dirty="0" smtClean="0"/>
              <a:t> LTD </a:t>
            </a:r>
            <a:r>
              <a:rPr lang="ru-RU" dirty="0" smtClean="0"/>
              <a:t>зависят от относительного времени входа и активации нейрона. Если сигнал приходит раньше активации – синапс усиливается. Иначе – ослабляется.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44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85" y="2971148"/>
            <a:ext cx="7569077" cy="33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Зависимость </a:t>
            </a:r>
            <a:r>
              <a:rPr lang="en-US" dirty="0" smtClean="0"/>
              <a:t>LTP </a:t>
            </a:r>
            <a:r>
              <a:rPr lang="ru-RU" dirty="0" smtClean="0"/>
              <a:t>и </a:t>
            </a:r>
            <a:r>
              <a:rPr lang="en-US" dirty="0" smtClean="0"/>
              <a:t>LTD </a:t>
            </a:r>
            <a:r>
              <a:rPr lang="ru-RU" dirty="0" smtClean="0"/>
              <a:t>от дельты времени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45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176" y="1655143"/>
            <a:ext cx="5336931" cy="46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6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 нейронных сетей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112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Основная идея – метод градиентного </a:t>
            </a:r>
            <a:r>
              <a:rPr lang="ru-RU" dirty="0" smtClean="0"/>
              <a:t>спуска.</a:t>
            </a:r>
          </a:p>
          <a:p>
            <a:pPr marL="0" indent="0">
              <a:buNone/>
            </a:pPr>
            <a:r>
              <a:rPr lang="ru-RU" dirty="0" smtClean="0"/>
              <a:t>Итеративно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Вычислить значение для элемента обучающей выборки</a:t>
            </a:r>
          </a:p>
          <a:p>
            <a:r>
              <a:rPr lang="ru-RU" dirty="0" smtClean="0"/>
              <a:t>Сравнить полученный результат с желаемым, используя метрику</a:t>
            </a:r>
          </a:p>
          <a:p>
            <a:r>
              <a:rPr lang="ru-RU" dirty="0" smtClean="0"/>
              <a:t>Вычислить шаг градиента, уменьшающий метрику</a:t>
            </a:r>
          </a:p>
          <a:p>
            <a:r>
              <a:rPr lang="ru-RU" dirty="0" smtClean="0"/>
              <a:t>Обновить веса на шаг градиента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46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2630"/>
            <a:ext cx="4946772" cy="257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Вычисление градиента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Для вычисления градиента необходимо вычисления производных, в том числе производной функции активации.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Ранее говорили, что наиболее очевидный кандидат для функции активации – пороговая функция.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Проблема – её производная дельта функция, непонятная мат. Абстракция.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47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308" y="4129058"/>
            <a:ext cx="3456556" cy="25924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54" y="4265982"/>
            <a:ext cx="3270635" cy="245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Непрерывное приближение пороговой 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410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 smtClean="0"/>
              <a:t>Сигмоида</a:t>
            </a:r>
            <a:r>
              <a:rPr lang="ru-RU" dirty="0" smtClean="0"/>
              <a:t> – экспонента, хорошо дифференцируется</a:t>
            </a:r>
            <a:r>
              <a:rPr lang="en-US" dirty="0" smtClean="0"/>
              <a:t>, </a:t>
            </a:r>
            <a:r>
              <a:rPr lang="ru-RU" dirty="0" smtClean="0"/>
              <a:t>используется на финальных слоях, хорошо даёт</a:t>
            </a:r>
            <a:r>
              <a:rPr lang="en-US" dirty="0" smtClean="0"/>
              <a:t> </a:t>
            </a:r>
            <a:r>
              <a:rPr lang="ru-RU" dirty="0" smtClean="0"/>
              <a:t>значения в интервале </a:t>
            </a:r>
            <a:r>
              <a:rPr lang="en-US" dirty="0"/>
              <a:t>(</a:t>
            </a:r>
            <a:r>
              <a:rPr lang="ru-RU" dirty="0" smtClean="0"/>
              <a:t>0</a:t>
            </a:r>
            <a:r>
              <a:rPr lang="en-US" dirty="0" smtClean="0"/>
              <a:t>,1)</a:t>
            </a:r>
            <a:r>
              <a:rPr lang="ru-RU" dirty="0" smtClean="0"/>
              <a:t>. </a:t>
            </a:r>
            <a:r>
              <a:rPr lang="ru-RU" dirty="0" err="1" smtClean="0"/>
              <a:t>Нелинейн</a:t>
            </a:r>
            <a:r>
              <a:rPr lang="ru-RU" dirty="0" err="1"/>
              <a:t>а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err="1" smtClean="0"/>
              <a:t>ReLU</a:t>
            </a:r>
            <a:r>
              <a:rPr lang="en-US" dirty="0" smtClean="0"/>
              <a:t> (rectangular linear unit)</a:t>
            </a:r>
            <a:r>
              <a:rPr lang="ru-RU" dirty="0" smtClean="0"/>
              <a:t> – комбинация двух линейных функций, с выколотой точкой для одной из функций в 0</a:t>
            </a:r>
            <a:r>
              <a:rPr lang="en-US" dirty="0" smtClean="0"/>
              <a:t>. </a:t>
            </a:r>
            <a:r>
              <a:rPr lang="ru-RU" dirty="0" smtClean="0"/>
              <a:t>Наглое упрощение </a:t>
            </a:r>
            <a:r>
              <a:rPr lang="ru-RU" dirty="0" err="1" smtClean="0"/>
              <a:t>сигмоиды</a:t>
            </a:r>
            <a:r>
              <a:rPr lang="ru-RU" dirty="0" smtClean="0"/>
              <a:t>, но даёт лучшие результаты при обучении (ибо производная всегда или 0, или константа). Используется везде, кроме последних слоёв.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48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8" y="1646238"/>
            <a:ext cx="2902195" cy="19347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8" y="4001294"/>
            <a:ext cx="29622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4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получения информации нейронной сетью (мозгом)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Архитектурный – сама структура нейронной сети может способствовать решению задачи (например </a:t>
            </a:r>
            <a:r>
              <a:rPr lang="ru-RU" dirty="0" err="1" smtClean="0"/>
              <a:t>свёрточные</a:t>
            </a:r>
            <a:r>
              <a:rPr lang="ru-RU" dirty="0" smtClean="0"/>
              <a:t> сети лучше распознают изображения)</a:t>
            </a:r>
          </a:p>
          <a:p>
            <a:r>
              <a:rPr lang="ru-RU" dirty="0" smtClean="0"/>
              <a:t>Обучение – изменение весов (синапсов) при функционировании сети</a:t>
            </a:r>
          </a:p>
          <a:p>
            <a:pPr marL="0" indent="0">
              <a:buNone/>
            </a:pPr>
            <a:r>
              <a:rPr lang="ru-RU" dirty="0" smtClean="0"/>
              <a:t>Как следствие архитектурного способа мы имеем разделение мозга на отделы, отвечающие за определённые типы обработки информации (например </a:t>
            </a:r>
            <a:r>
              <a:rPr lang="en-US" dirty="0" smtClean="0"/>
              <a:t>V1 </a:t>
            </a:r>
            <a:r>
              <a:rPr lang="ru-RU" dirty="0" smtClean="0"/>
              <a:t>для обработки визуальной информации, </a:t>
            </a:r>
            <a:r>
              <a:rPr lang="ru-RU" dirty="0" err="1" smtClean="0"/>
              <a:t>предфронтальная</a:t>
            </a:r>
            <a:r>
              <a:rPr lang="ru-RU" dirty="0" smtClean="0"/>
              <a:t> кора для самоконтроля </a:t>
            </a:r>
            <a:r>
              <a:rPr lang="ru-RU" dirty="0" err="1" smtClean="0"/>
              <a:t>итд</a:t>
            </a:r>
            <a:r>
              <a:rPr lang="ru-RU" dirty="0" smtClean="0"/>
              <a:t>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23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Изменение потенциала нейрона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074877" cy="4351338"/>
          </a:xfrm>
        </p:spPr>
        <p:txBody>
          <a:bodyPr/>
          <a:lstStyle/>
          <a:p>
            <a:r>
              <a:rPr lang="ru-RU" dirty="0" smtClean="0"/>
              <a:t>Нейрон окружён мембраной (двойной липидный слой)</a:t>
            </a:r>
          </a:p>
          <a:p>
            <a:r>
              <a:rPr lang="ru-RU" dirty="0" smtClean="0"/>
              <a:t>В мембране существуют</a:t>
            </a:r>
            <a:r>
              <a:rPr lang="en-US" dirty="0" smtClean="0"/>
              <a:t> </a:t>
            </a:r>
            <a:r>
              <a:rPr lang="ru-RU" dirty="0" smtClean="0"/>
              <a:t>ионные каналы, которые при определённых условиях пропускают определённые ионы, например </a:t>
            </a:r>
            <a:r>
              <a:rPr lang="en-US" dirty="0" smtClean="0"/>
              <a:t>Na+, Cl-, K+</a:t>
            </a:r>
            <a:endParaRPr lang="ru-RU" dirty="0" smtClean="0"/>
          </a:p>
          <a:p>
            <a:r>
              <a:rPr lang="ru-RU" dirty="0" smtClean="0"/>
              <a:t>Вне каналов свободный проход ионов невозможен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583" y="1478573"/>
            <a:ext cx="44291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6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 мозга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В </a:t>
            </a:r>
            <a:r>
              <a:rPr lang="ru-RU" dirty="0"/>
              <a:t>человеческом мозге нет «</a:t>
            </a:r>
            <a:r>
              <a:rPr lang="ru-RU" dirty="0" err="1"/>
              <a:t>предубученной</a:t>
            </a:r>
            <a:r>
              <a:rPr lang="ru-RU" dirty="0"/>
              <a:t>» информации, </a:t>
            </a:r>
            <a:r>
              <a:rPr lang="ru-RU" dirty="0" smtClean="0"/>
              <a:t>назначения отделов мозга определяются их «особенностями» и архитектурой (типами связей с другими нейронами и типами самих нейронов).</a:t>
            </a:r>
          </a:p>
          <a:p>
            <a:pPr marL="0" indent="0">
              <a:buNone/>
            </a:pPr>
            <a:r>
              <a:rPr lang="ru-RU" dirty="0" smtClean="0"/>
              <a:t>Пример</a:t>
            </a:r>
          </a:p>
          <a:p>
            <a:r>
              <a:rPr lang="ru-RU" dirty="0" smtClean="0"/>
              <a:t>Левое полушарие имеет нейроны с короткими аксонами, т.е. нейроны получают и передают информацию преимущественно соседям =</a:t>
            </a:r>
            <a:r>
              <a:rPr lang="en-US" dirty="0" smtClean="0"/>
              <a:t>&gt; </a:t>
            </a:r>
            <a:r>
              <a:rPr lang="ru-RU" dirty="0" smtClean="0"/>
              <a:t>быстродействие =</a:t>
            </a:r>
            <a:r>
              <a:rPr lang="en-US" dirty="0" smtClean="0"/>
              <a:t>&gt; </a:t>
            </a:r>
            <a:r>
              <a:rPr lang="ru-RU" dirty="0" smtClean="0"/>
              <a:t>аналитические задачи.</a:t>
            </a:r>
          </a:p>
          <a:p>
            <a:r>
              <a:rPr lang="ru-RU" dirty="0" smtClean="0"/>
              <a:t>Правое полушарие имеет нейроны с длинными аксонами, но с меньшим числом соединений. Может получать информацию от более дальних отделов мозга быстрее левого, но связность нейронов внутри полушария меньше =</a:t>
            </a:r>
            <a:r>
              <a:rPr lang="en-US" dirty="0" smtClean="0"/>
              <a:t>&gt; </a:t>
            </a:r>
            <a:r>
              <a:rPr lang="ru-RU" dirty="0" smtClean="0"/>
              <a:t>проще строить «неочевидные» связи =</a:t>
            </a:r>
            <a:r>
              <a:rPr lang="en-US" dirty="0" smtClean="0"/>
              <a:t>&gt; </a:t>
            </a:r>
            <a:r>
              <a:rPr lang="ru-RU" dirty="0" smtClean="0"/>
              <a:t>творчество, идеи.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4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 мозга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Распределение отделов мозга происходит на ранних этапах развития человека после рождения. Известен случай, когда после рождения человеку была удалена </a:t>
            </a:r>
            <a:r>
              <a:rPr lang="ru-RU" dirty="0" err="1" smtClean="0"/>
              <a:t>большАя</a:t>
            </a:r>
            <a:r>
              <a:rPr lang="ru-RU" dirty="0" smtClean="0"/>
              <a:t> часть мозга, включая некоторые отделы. Однако выяснилось, что функции этих отделов взяли на себя другие отделы, т.е. оставшийся мозг перераспределил задачи. У взрослых данных механизм не работает, т.к. отделы уже сформированы.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3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Запоминание информации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Запоминание информации – формирование </a:t>
            </a:r>
            <a:r>
              <a:rPr lang="ru-RU" dirty="0" err="1" smtClean="0"/>
              <a:t>синаптических</a:t>
            </a:r>
            <a:r>
              <a:rPr lang="ru-RU" dirty="0" smtClean="0"/>
              <a:t> связей</a:t>
            </a:r>
          </a:p>
          <a:p>
            <a:r>
              <a:rPr lang="ru-RU" dirty="0" smtClean="0"/>
              <a:t>Воспроизведение информации – формирование сигнала от определённого нейрона или группы нейронов</a:t>
            </a:r>
          </a:p>
          <a:p>
            <a:r>
              <a:rPr lang="ru-RU" dirty="0" smtClean="0"/>
              <a:t>При воспроизведении информации усиливаются </a:t>
            </a:r>
            <a:r>
              <a:rPr lang="ru-RU" dirty="0" err="1" smtClean="0"/>
              <a:t>синаптические</a:t>
            </a:r>
            <a:r>
              <a:rPr lang="ru-RU" dirty="0" smtClean="0"/>
              <a:t> связи</a:t>
            </a:r>
          </a:p>
          <a:p>
            <a:r>
              <a:rPr lang="ru-RU" dirty="0" smtClean="0"/>
              <a:t>Кратковременные связи разрушаются ночью (слабые связи), сильные - усиливаются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38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Запоминание информации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53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6" y="1690688"/>
            <a:ext cx="7520354" cy="45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Запоминание информации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Оптимальная стратегия запоминания информации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0. </a:t>
            </a:r>
            <a:r>
              <a:rPr lang="ru-RU" dirty="0" smtClean="0"/>
              <a:t>Сфокусироваться (без музыки, </a:t>
            </a:r>
            <a:r>
              <a:rPr lang="ru-RU" dirty="0" err="1" smtClean="0"/>
              <a:t>социалочек</a:t>
            </a:r>
            <a:r>
              <a:rPr lang="ru-RU" dirty="0" smtClean="0"/>
              <a:t>, прочего)</a:t>
            </a:r>
          </a:p>
          <a:p>
            <a:pPr marL="0" indent="0">
              <a:buNone/>
            </a:pPr>
            <a:r>
              <a:rPr lang="ru-RU" dirty="0" smtClean="0"/>
              <a:t>1. Получить информацию.</a:t>
            </a:r>
          </a:p>
          <a:p>
            <a:pPr marL="0" indent="0">
              <a:buNone/>
            </a:pPr>
            <a:r>
              <a:rPr lang="ru-RU" dirty="0" smtClean="0"/>
              <a:t>2. Воспроизвести информацию.</a:t>
            </a:r>
          </a:p>
          <a:p>
            <a:pPr marL="0" indent="0">
              <a:buNone/>
            </a:pPr>
            <a:r>
              <a:rPr lang="ru-RU" dirty="0" smtClean="0"/>
              <a:t>3. Проверить качество воспроизведённой информации</a:t>
            </a:r>
          </a:p>
          <a:p>
            <a:pPr marL="0" indent="0">
              <a:buNone/>
            </a:pPr>
            <a:r>
              <a:rPr lang="ru-RU" dirty="0" smtClean="0"/>
              <a:t>4. </a:t>
            </a:r>
            <a:r>
              <a:rPr lang="en-US" dirty="0" err="1" smtClean="0"/>
              <a:t>GoTo</a:t>
            </a:r>
            <a:r>
              <a:rPr lang="en-US" dirty="0" smtClean="0"/>
              <a:t> 2</a:t>
            </a:r>
            <a:r>
              <a:rPr lang="ru-RU" dirty="0"/>
              <a:t> </a:t>
            </a:r>
            <a:r>
              <a:rPr lang="en-US" dirty="0" smtClean="0"/>
              <a:t>n times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5. Перерыв</a:t>
            </a:r>
          </a:p>
          <a:p>
            <a:pPr marL="0" indent="0">
              <a:buNone/>
            </a:pPr>
            <a:r>
              <a:rPr lang="ru-RU" dirty="0" smtClean="0"/>
              <a:t>6. </a:t>
            </a:r>
            <a:r>
              <a:rPr lang="en-US" dirty="0" err="1" smtClean="0"/>
              <a:t>GoTo</a:t>
            </a:r>
            <a:r>
              <a:rPr lang="en-US" dirty="0" smtClean="0"/>
              <a:t> 2.</a:t>
            </a:r>
            <a:endParaRPr lang="ru-RU" dirty="0"/>
          </a:p>
          <a:p>
            <a:pPr marL="0" indent="0">
              <a:buNone/>
            </a:pPr>
            <a:r>
              <a:rPr lang="en-US" dirty="0" smtClean="0"/>
              <a:t>Coursera – Learning how to learn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Бонус. Фиолетового цвета нет.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www.youtube.com/watch?v=CoLQF3cfxv0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55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31" y="2398537"/>
            <a:ext cx="7489215" cy="39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3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Изменение потенциала нейрона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41313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 состоянии покоя нейрон имеет отличный от окружающей среды потенциал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Ионные наносы (</a:t>
            </a:r>
            <a:r>
              <a:rPr lang="en-US" dirty="0"/>
              <a:t>Ionic </a:t>
            </a:r>
            <a:r>
              <a:rPr lang="en-US" dirty="0" smtClean="0"/>
              <a:t>pump</a:t>
            </a:r>
            <a:r>
              <a:rPr lang="ru-RU" dirty="0" smtClean="0"/>
              <a:t>) создают отрицательный потенциал -70 </a:t>
            </a:r>
            <a:r>
              <a:rPr lang="en-US" dirty="0" smtClean="0"/>
              <a:t>mV</a:t>
            </a:r>
            <a:r>
              <a:rPr lang="ru-RU" dirty="0" smtClean="0"/>
              <a:t> выпуская </a:t>
            </a:r>
            <a:r>
              <a:rPr lang="en-US" dirty="0" smtClean="0"/>
              <a:t>Na+ </a:t>
            </a:r>
            <a:r>
              <a:rPr lang="ru-RU" dirty="0" smtClean="0"/>
              <a:t>и впуская </a:t>
            </a:r>
            <a:r>
              <a:rPr lang="en-US" dirty="0" smtClean="0"/>
              <a:t>K+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746" y="1690688"/>
            <a:ext cx="3650274" cy="453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Ионные каналы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Ионные каналы – протеины в мембранах, пропускающие только определённые ионы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Ионные каналы могут открываться и закрываться</a:t>
            </a:r>
          </a:p>
          <a:p>
            <a:r>
              <a:rPr lang="ru-RU" dirty="0" smtClean="0"/>
              <a:t>По напряжению (вероятность открытия определяется потенциалом мембраны)</a:t>
            </a:r>
          </a:p>
          <a:p>
            <a:r>
              <a:rPr lang="ru-RU" dirty="0" smtClean="0"/>
              <a:t>По химическому взаимодействию (взаимодействие с хим. веществом открывает канал)</a:t>
            </a:r>
          </a:p>
          <a:p>
            <a:r>
              <a:rPr lang="ru-RU" dirty="0" smtClean="0"/>
              <a:t>По механическому воздействию (растяжение или давление открывает канал)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7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Открытие ионных каналов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749562" cy="4895850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Получение сигнала от других нейронов на химические каналы</a:t>
            </a:r>
          </a:p>
          <a:p>
            <a:r>
              <a:rPr lang="ru-RU" dirty="0" smtClean="0"/>
              <a:t>Открытие химических каналов</a:t>
            </a:r>
          </a:p>
          <a:p>
            <a:r>
              <a:rPr lang="ru-RU" dirty="0" smtClean="0"/>
              <a:t>Изменение потенциала мембраны</a:t>
            </a:r>
          </a:p>
          <a:p>
            <a:r>
              <a:rPr lang="ru-RU" dirty="0" smtClean="0"/>
              <a:t>Закрытие\открытие каналов по напряжению в дендритах, теле нейрона, аксоне, вызывающие деполяризацию (увеличение напряжения) или </a:t>
            </a:r>
            <a:r>
              <a:rPr lang="ru-RU" dirty="0" err="1" smtClean="0"/>
              <a:t>геперполяризацию</a:t>
            </a:r>
            <a:r>
              <a:rPr lang="ru-RU" dirty="0" smtClean="0"/>
              <a:t> (уменьшение напряжения)</a:t>
            </a:r>
          </a:p>
          <a:p>
            <a:r>
              <a:rPr lang="ru-RU" dirty="0" smtClean="0"/>
              <a:t>Сильная поляризация вызывает срабатывание нейрона (пик или потенциал действия)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98" y="1825625"/>
            <a:ext cx="2871357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Потенциал действия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538546" cy="4351338"/>
          </a:xfrm>
        </p:spPr>
        <p:txBody>
          <a:bodyPr/>
          <a:lstStyle/>
          <a:p>
            <a:r>
              <a:rPr lang="ru-RU" dirty="0" smtClean="0"/>
              <a:t>Каналы с активацией по напряжению вызывают потенциал действия (</a:t>
            </a:r>
            <a:r>
              <a:rPr lang="en-US" dirty="0" smtClean="0"/>
              <a:t>action potential)</a:t>
            </a:r>
            <a:endParaRPr lang="ru-RU" dirty="0" smtClean="0"/>
          </a:p>
          <a:p>
            <a:r>
              <a:rPr lang="ru-RU" dirty="0" smtClean="0"/>
              <a:t>Достаточно сильная деполяризация вызывает открытие натриевых каналов, создавая большой приток натрия, что увеличивает деполяризацию и ведёт к открытию ещё большего числа каналов</a:t>
            </a:r>
          </a:p>
          <a:p>
            <a:r>
              <a:rPr lang="ru-RU" dirty="0" smtClean="0"/>
              <a:t>Открытие каналов калия восстанавливает потенциал мембраны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A952-B299-4C1C-AAA6-6FBC949270FE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721" y="2227018"/>
            <a:ext cx="5076279" cy="27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5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1701</Words>
  <Application>Microsoft Office PowerPoint</Application>
  <PresentationFormat>Широкоэкранный</PresentationFormat>
  <Paragraphs>319</Paragraphs>
  <Slides>56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Тема Office</vt:lpstr>
      <vt:lpstr>Нейронаука и нейросети</vt:lpstr>
      <vt:lpstr>Базовые элементы</vt:lpstr>
      <vt:lpstr>Нейронная доктрина</vt:lpstr>
      <vt:lpstr>Модель нейрона</vt:lpstr>
      <vt:lpstr>Изменение потенциала нейрона</vt:lpstr>
      <vt:lpstr>Изменение потенциала нейрона</vt:lpstr>
      <vt:lpstr>Ионные каналы</vt:lpstr>
      <vt:lpstr>Открытие ионных каналов</vt:lpstr>
      <vt:lpstr>Потенциал действия</vt:lpstr>
      <vt:lpstr>Распространение потенциала дейсвия</vt:lpstr>
      <vt:lpstr>Сальдаторное (т.е. скачкообразное) проведение</vt:lpstr>
      <vt:lpstr>Достижение потенциала действия конца аксона</vt:lpstr>
      <vt:lpstr>Синапс</vt:lpstr>
      <vt:lpstr>Презентация PowerPoint</vt:lpstr>
      <vt:lpstr>Возбуждающий синапс</vt:lpstr>
      <vt:lpstr>Нейронные сети</vt:lpstr>
      <vt:lpstr>Нейронные сети</vt:lpstr>
      <vt:lpstr>Кодирование информации в нейронных сетях</vt:lpstr>
      <vt:lpstr>Функционирование  нейронных сетей</vt:lpstr>
      <vt:lpstr>Функция активация</vt:lpstr>
      <vt:lpstr>Восприятие зрительной информации и кодирование</vt:lpstr>
      <vt:lpstr>Видео</vt:lpstr>
      <vt:lpstr>Презентация PowerPoint</vt:lpstr>
      <vt:lpstr>Кодирование нейрона</vt:lpstr>
      <vt:lpstr>Функционирование системы нейронов</vt:lpstr>
      <vt:lpstr>Рецептивное поле V1</vt:lpstr>
      <vt:lpstr>Рецептивное поле сетчатки</vt:lpstr>
      <vt:lpstr>Видео</vt:lpstr>
      <vt:lpstr>Рецептивное поле сетчатки</vt:lpstr>
      <vt:lpstr>LGN (Латеральное коленчатое тело)</vt:lpstr>
      <vt:lpstr>Форма рецептивных полей</vt:lpstr>
      <vt:lpstr>Форма рецептивных полей</vt:lpstr>
      <vt:lpstr>Распознавание границ изображения сетчаткой (аппроксимация)</vt:lpstr>
      <vt:lpstr>Свёрточные нейронные сети</vt:lpstr>
      <vt:lpstr>Свёрточные нейронные сети</vt:lpstr>
      <vt:lpstr>Видео</vt:lpstr>
      <vt:lpstr>Свёрточные нейронные сети</vt:lpstr>
      <vt:lpstr>Свёрточные нейронные сети</vt:lpstr>
      <vt:lpstr>Свёрточные нейронные сети</vt:lpstr>
      <vt:lpstr>Память и обучение</vt:lpstr>
      <vt:lpstr>Синапсы</vt:lpstr>
      <vt:lpstr>Долговременная потенциация (LTP)</vt:lpstr>
      <vt:lpstr>Долговременная депрессия (LTD)</vt:lpstr>
      <vt:lpstr>Формирование потенчиации и депрессии</vt:lpstr>
      <vt:lpstr>Зависимость LTP и LTD от дельты времени</vt:lpstr>
      <vt:lpstr>Обучение нейронных сетей</vt:lpstr>
      <vt:lpstr>Вычисление градиента</vt:lpstr>
      <vt:lpstr>Непрерывное приближение пороговой функции</vt:lpstr>
      <vt:lpstr>Способы получения информации нейронной сетью (мозгом)</vt:lpstr>
      <vt:lpstr>Обучение мозга</vt:lpstr>
      <vt:lpstr>Обучение мозга</vt:lpstr>
      <vt:lpstr>Запоминание информации </vt:lpstr>
      <vt:lpstr>Запоминание информации </vt:lpstr>
      <vt:lpstr>Запоминание информации </vt:lpstr>
      <vt:lpstr>Бонус. Фиолетового цвета нет.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Fasjeit</cp:lastModifiedBy>
  <cp:revision>147</cp:revision>
  <dcterms:created xsi:type="dcterms:W3CDTF">2021-07-02T13:52:25Z</dcterms:created>
  <dcterms:modified xsi:type="dcterms:W3CDTF">2021-07-03T18:28:22Z</dcterms:modified>
</cp:coreProperties>
</file>